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61" r:id="rId3"/>
    <p:sldId id="263" r:id="rId4"/>
    <p:sldId id="264" r:id="rId5"/>
    <p:sldId id="257" r:id="rId6"/>
    <p:sldId id="258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6B51A-496D-4F0D-9719-6EE0445606D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C3D6-1AA6-43D0-950D-D5E724AA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8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C3D6-1AA6-43D0-950D-D5E724AA59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4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2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9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20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4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150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29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6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4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5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6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1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3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5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1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8EA0-A1AF-4401-AD62-A1A29A346C9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7EDC0A-4BA2-4121-8BD2-4B84CCAE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7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7557" y="499795"/>
            <a:ext cx="96639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Актюбинский филиал  НАО «Республиканская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научно-техническая библиотека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kk-KZ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ПРЕСС-ОБЗОР</a:t>
            </a:r>
          </a:p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по страницам периодического издания 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Экспресс-информ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/>
            <a:endParaRPr lang="kk-KZ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(краткие обзоры, </a:t>
            </a:r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сновные положения  статей </a:t>
            </a:r>
          </a:p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интересных 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публикаций)</a:t>
            </a:r>
            <a:endParaRPr lang="kk-KZ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1" y="200026"/>
            <a:ext cx="1300163" cy="20655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73" y="2291939"/>
            <a:ext cx="3465342" cy="4334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83" y="1057275"/>
            <a:ext cx="4032714" cy="5800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62" y="1021557"/>
            <a:ext cx="2833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03/2024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951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2513" y="1643063"/>
            <a:ext cx="105958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Стр</a:t>
            </a:r>
            <a:r>
              <a:rPr lang="ru-RU" b="1" dirty="0" smtClean="0">
                <a:solidFill>
                  <a:srgbClr val="FF0000"/>
                </a:solidFill>
              </a:rPr>
              <a:t> 12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chemeClr val="accent1"/>
                </a:solidFill>
              </a:rPr>
              <a:t>02 .02.2024 Приказ №42</a:t>
            </a:r>
          </a:p>
          <a:p>
            <a:r>
              <a:rPr lang="ru-RU" b="1" dirty="0" smtClean="0"/>
              <a:t>О </a:t>
            </a:r>
            <a:r>
              <a:rPr lang="ru-RU" b="1" dirty="0"/>
              <a:t>внесении изменений и дополнений </a:t>
            </a:r>
            <a:r>
              <a:rPr lang="ru-RU" dirty="0"/>
              <a:t> в некоторые приказы Министра национальной экономики Республики Казахстан и Министра индустрии и инфраструктурного развития Республики Казахстан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стр</a:t>
            </a:r>
            <a:r>
              <a:rPr lang="ru-RU" b="1" dirty="0" smtClean="0">
                <a:solidFill>
                  <a:srgbClr val="FF0000"/>
                </a:solidFill>
              </a:rPr>
              <a:t> 15</a:t>
            </a:r>
            <a:r>
              <a:rPr lang="ru-RU" b="1" dirty="0" smtClean="0">
                <a:solidFill>
                  <a:schemeClr val="accent1"/>
                </a:solidFill>
              </a:rPr>
              <a:t>.  05..03..2024. Приказ №43</a:t>
            </a:r>
          </a:p>
          <a:p>
            <a:r>
              <a:rPr lang="ru-RU" b="1" dirty="0" smtClean="0"/>
              <a:t>О </a:t>
            </a:r>
            <a:r>
              <a:rPr lang="ru-RU" b="1" dirty="0"/>
              <a:t>внесении </a:t>
            </a:r>
            <a:r>
              <a:rPr lang="ru-RU" b="1" dirty="0" smtClean="0"/>
              <a:t>изменения</a:t>
            </a:r>
            <a:r>
              <a:rPr lang="ru-RU" dirty="0" smtClean="0"/>
              <a:t> </a:t>
            </a:r>
            <a:r>
              <a:rPr lang="ru-RU" dirty="0"/>
              <a:t>в приказ  исполняющего обязанности Министра индустрии и инфраструктурного развития Республики Казахстан от 31 марта 2020 года № 172 «Об утверждении правил формирования, обработки, а также централизованного сбора и хранения информации в электронной форме, в том числе функционирования объектов информатизации в сфере жилищных отношений и жилищно-коммунального хозяйства»</a:t>
            </a:r>
          </a:p>
          <a:p>
            <a:endParaRPr lang="ru-RU" dirty="0"/>
          </a:p>
          <a:p>
            <a:r>
              <a:rPr lang="ru-RU" b="1" dirty="0" err="1" smtClean="0">
                <a:solidFill>
                  <a:srgbClr val="FF0000"/>
                </a:solidFill>
              </a:rPr>
              <a:t>Стр</a:t>
            </a:r>
            <a:r>
              <a:rPr lang="ru-RU" b="1" dirty="0" smtClean="0">
                <a:solidFill>
                  <a:srgbClr val="FF0000"/>
                </a:solidFill>
              </a:rPr>
              <a:t> 17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chemeClr val="accent1"/>
                </a:solidFill>
              </a:rPr>
              <a:t>02..02..</a:t>
            </a:r>
            <a:r>
              <a:rPr lang="ru-RU" b="1" dirty="0">
                <a:solidFill>
                  <a:schemeClr val="accent1"/>
                </a:solidFill>
              </a:rPr>
              <a:t>2024. Приказ </a:t>
            </a:r>
            <a:r>
              <a:rPr lang="ru-RU" b="1" dirty="0" smtClean="0">
                <a:solidFill>
                  <a:schemeClr val="accent1"/>
                </a:solidFill>
              </a:rPr>
              <a:t>№24</a:t>
            </a:r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 smtClean="0"/>
              <a:t>О внесении изменения</a:t>
            </a:r>
            <a:r>
              <a:rPr lang="ru-RU" dirty="0" smtClean="0"/>
              <a:t>  в приказ  исполняющего обязанности Председателя Комитета по делам строительства, жилищно-коммунального хозяйства и управления земельными ресурсами Министерства национальной экономики Республики Казахстан от 29 декабря 2014 года № 156-НҚ «Об утверждении новой нормативной базы строительной отрасли»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832513" y="221093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81886" y="1669780"/>
            <a:ext cx="696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49463" y="3075891"/>
            <a:ext cx="696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53260" y="208745"/>
            <a:ext cx="100951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iama Nueva" panose="02000603000000000000" pitchFamily="2" charset="-52"/>
              </a:rPr>
              <a:t>Новый номер  (№ </a:t>
            </a:r>
            <a:r>
              <a:rPr lang="ru-RU" sz="2800" b="1" dirty="0" smtClean="0">
                <a:solidFill>
                  <a:srgbClr val="C00000"/>
                </a:solidFill>
                <a:latin typeface="Miama Nueva" panose="02000603000000000000" pitchFamily="2" charset="-52"/>
              </a:rPr>
              <a:t>3/2024</a:t>
            </a:r>
            <a:r>
              <a:rPr lang="ru-RU" sz="2800" b="1" dirty="0" smtClean="0">
                <a:solidFill>
                  <a:srgbClr val="FF0000"/>
                </a:solidFill>
                <a:latin typeface="Miama Nueva" panose="02000603000000000000" pitchFamily="2" charset="-52"/>
              </a:rPr>
              <a:t>)</a:t>
            </a:r>
          </a:p>
          <a:p>
            <a:r>
              <a:rPr lang="ru-RU" sz="2800" dirty="0" smtClean="0">
                <a:latin typeface="Miama Nueva" panose="02000603000000000000" pitchFamily="2" charset="-52"/>
              </a:rPr>
              <a:t/>
            </a:r>
            <a:br>
              <a:rPr lang="ru-RU" sz="2800" dirty="0" smtClean="0">
                <a:latin typeface="Miama Nueva" panose="02000603000000000000" pitchFamily="2" charset="-52"/>
              </a:rPr>
            </a:br>
            <a:r>
              <a:rPr lang="ru-RU" sz="2800" b="1" dirty="0" smtClean="0">
                <a:solidFill>
                  <a:srgbClr val="000000"/>
                </a:solidFill>
                <a:latin typeface="Miama Nueva" panose="02000603000000000000" pitchFamily="2" charset="-52"/>
              </a:rPr>
              <a:t>информационного бюллетеня </a:t>
            </a:r>
            <a:r>
              <a:rPr lang="ru-RU" sz="2800" dirty="0" smtClean="0">
                <a:latin typeface="Miama Nueva" panose="02000603000000000000" pitchFamily="2" charset="-52"/>
              </a:rPr>
              <a:t/>
            </a:r>
            <a:br>
              <a:rPr lang="ru-RU" sz="2800" dirty="0" smtClean="0">
                <a:latin typeface="Miama Nueva" panose="02000603000000000000" pitchFamily="2" charset="-52"/>
              </a:rPr>
            </a:br>
            <a:endParaRPr lang="ru-RU" sz="2800" dirty="0" smtClean="0">
              <a:latin typeface="Miama Nueva" panose="02000603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87" y="400050"/>
            <a:ext cx="3533687" cy="1081652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81886" y="1656236"/>
            <a:ext cx="696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81886" y="1656861"/>
            <a:ext cx="696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57213" y="3051999"/>
            <a:ext cx="696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6" y="5389603"/>
            <a:ext cx="71939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2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010" y="2217750"/>
            <a:ext cx="96113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ДОКУМЕНТЫ </a:t>
            </a:r>
            <a:r>
              <a:rPr lang="ru-RU" dirty="0">
                <a:solidFill>
                  <a:schemeClr val="accent1"/>
                </a:solidFill>
                <a:latin typeface="Arial Black" panose="020B0A04020102020204" pitchFamily="34" charset="0"/>
              </a:rPr>
              <a:t>КОМИТЕТА ПО </a:t>
            </a:r>
            <a:r>
              <a:rPr lang="ru-RU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ДЕЛАМ ПРОМЫШЛЕННОСТИ И СТРОИТЕЛЬСТВА  </a:t>
            </a:r>
            <a:r>
              <a:rPr lang="ru-RU" dirty="0">
                <a:solidFill>
                  <a:schemeClr val="accent1"/>
                </a:solidFill>
                <a:latin typeface="Arial Black" panose="020B0A04020102020204" pitchFamily="34" charset="0"/>
              </a:rPr>
              <a:t>РК </a:t>
            </a:r>
            <a:endParaRPr lang="ru-RU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стр</a:t>
            </a:r>
            <a:r>
              <a:rPr lang="ru-RU" b="1" dirty="0" smtClean="0">
                <a:solidFill>
                  <a:srgbClr val="FF0000"/>
                </a:solidFill>
              </a:rPr>
              <a:t> 24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  <a:r>
              <a:rPr lang="ru-RU" b="1" dirty="0" smtClean="0">
                <a:solidFill>
                  <a:schemeClr val="accent1"/>
                </a:solidFill>
              </a:rPr>
              <a:t>13.02.2024. Приказ №26</a:t>
            </a:r>
          </a:p>
          <a:p>
            <a:r>
              <a:rPr lang="ru-RU" b="1" dirty="0" smtClean="0"/>
              <a:t>О </a:t>
            </a:r>
            <a:r>
              <a:rPr lang="ru-RU" b="1" dirty="0"/>
              <a:t>внесении изменения и дополнения</a:t>
            </a:r>
            <a:r>
              <a:rPr lang="ru-RU" dirty="0"/>
              <a:t> в </a:t>
            </a:r>
            <a:r>
              <a:rPr lang="ru-RU" dirty="0" smtClean="0"/>
              <a:t> приказ  </a:t>
            </a:r>
            <a:r>
              <a:rPr lang="ru-RU" dirty="0"/>
              <a:t>исполняющего обязанности Председателя Комитета по делам строительства, жилищно-коммунального хозяйства и управления земельными ресурсами Министерства национальной экономики Республики Казахстан от 29 декабря 2014 года № 156-НҚ «Об утверждении новой нормативной базы строительной отрасли»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r>
              <a:rPr lang="ru-RU" b="1" dirty="0" err="1">
                <a:solidFill>
                  <a:srgbClr val="FF0000"/>
                </a:solidFill>
              </a:rPr>
              <a:t>Стр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27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  <a:r>
              <a:rPr lang="ru-RU" b="1" dirty="0" smtClean="0">
                <a:solidFill>
                  <a:schemeClr val="accent1"/>
                </a:solidFill>
              </a:rPr>
              <a:t>26.12.2023. Приказ №131</a:t>
            </a:r>
          </a:p>
          <a:p>
            <a:r>
              <a:rPr lang="ru-RU" b="1" dirty="0" smtClean="0"/>
              <a:t>О </a:t>
            </a:r>
            <a:r>
              <a:rPr lang="ru-RU" b="1" dirty="0"/>
              <a:t>внесении изменений </a:t>
            </a:r>
            <a:r>
              <a:rPr lang="ru-RU" dirty="0"/>
              <a:t>в приказ Председателя Комитета автомобильных дорог Министерства по инвестициям и развитию Республики Казахстан от 25 ноября 2014 года № 13 «Об утверждении ведомственных нормативно-технических документов»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560" y="614363"/>
            <a:ext cx="3915805" cy="1212489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74413" y="3100388"/>
            <a:ext cx="696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74413" y="4962036"/>
            <a:ext cx="696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71010" y="614363"/>
            <a:ext cx="7572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Miama Nueva" panose="02000603000000000000" pitchFamily="2" charset="-52"/>
              </a:rPr>
              <a:t>Новый номер  (№ </a:t>
            </a:r>
            <a:r>
              <a:rPr lang="ru-RU" sz="2800" b="1" dirty="0">
                <a:solidFill>
                  <a:srgbClr val="C00000"/>
                </a:solidFill>
                <a:latin typeface="Miama Nueva" panose="02000603000000000000" pitchFamily="2" charset="-52"/>
              </a:rPr>
              <a:t>3/2024</a:t>
            </a:r>
            <a:r>
              <a:rPr lang="ru-RU" sz="2800" b="1" dirty="0">
                <a:solidFill>
                  <a:srgbClr val="FF0000"/>
                </a:solidFill>
                <a:latin typeface="Miama Nueva" panose="02000603000000000000" pitchFamily="2" charset="-52"/>
              </a:rPr>
              <a:t>)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Miama Nueva" panose="02000603000000000000" pitchFamily="2" charset="-52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Miama Nueva" panose="02000603000000000000" pitchFamily="2" charset="-52"/>
              </a:rPr>
            </a:br>
            <a:r>
              <a:rPr lang="ru-RU" sz="2800" b="1" dirty="0">
                <a:solidFill>
                  <a:srgbClr val="000000"/>
                </a:solidFill>
                <a:latin typeface="Miama Nueva" panose="02000603000000000000" pitchFamily="2" charset="-52"/>
              </a:rPr>
              <a:t>информационного бюллетеня </a:t>
            </a:r>
            <a:endParaRPr lang="ru-RU" sz="2800" dirty="0">
              <a:solidFill>
                <a:prstClr val="black"/>
              </a:solidFill>
              <a:latin typeface="Miama Nueva" panose="020006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396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009" y="2214474"/>
            <a:ext cx="98215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ДОКУМЕНТЫ </a:t>
            </a:r>
            <a:r>
              <a:rPr lang="ru-RU" dirty="0">
                <a:solidFill>
                  <a:schemeClr val="accent1"/>
                </a:solidFill>
                <a:latin typeface="Arial Black" panose="020B0A04020102020204" pitchFamily="34" charset="0"/>
              </a:rPr>
              <a:t>МИНИСТЕРСТВ И ВЕДОМСТВ </a:t>
            </a:r>
            <a:endParaRPr lang="ru-RU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/>
            <a:endParaRPr lang="ru-RU" b="1" dirty="0">
              <a:solidFill>
                <a:prstClr val="black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Стр</a:t>
            </a:r>
            <a:r>
              <a:rPr lang="ru-RU" b="1" dirty="0" smtClean="0">
                <a:solidFill>
                  <a:srgbClr val="FF0000"/>
                </a:solidFill>
              </a:rPr>
              <a:t> 35 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  <a:r>
              <a:rPr lang="ru-RU" b="1" dirty="0" smtClean="0">
                <a:solidFill>
                  <a:schemeClr val="accent1"/>
                </a:solidFill>
              </a:rPr>
              <a:t>28.12.2023. Приказ №134</a:t>
            </a:r>
          </a:p>
          <a:p>
            <a:r>
              <a:rPr lang="ru-RU" b="1" dirty="0" smtClean="0"/>
              <a:t>Об </a:t>
            </a:r>
            <a:r>
              <a:rPr lang="ru-RU" b="1" dirty="0"/>
              <a:t>утверждении нормативно-технических документов  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Стр</a:t>
            </a:r>
            <a:r>
              <a:rPr lang="ru-RU" b="1" dirty="0" smtClean="0">
                <a:solidFill>
                  <a:srgbClr val="FF0000"/>
                </a:solidFill>
              </a:rPr>
              <a:t> 36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chemeClr val="accent1"/>
                </a:solidFill>
              </a:rPr>
              <a:t>20.02.2024. Приказ №60</a:t>
            </a:r>
          </a:p>
          <a:p>
            <a:r>
              <a:rPr lang="ru-RU" b="1" dirty="0" smtClean="0"/>
              <a:t>Об </a:t>
            </a:r>
            <a:r>
              <a:rPr lang="ru-RU" b="1" dirty="0"/>
              <a:t>утверждении Методики определения мест по размещению и передислокации трассовых медико-спасательных пунктов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err="1">
                <a:solidFill>
                  <a:srgbClr val="FF0000"/>
                </a:solidFill>
              </a:rPr>
              <a:t>Стр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38. 20.01.2024. </a:t>
            </a:r>
            <a:r>
              <a:rPr lang="ru-RU" b="1" dirty="0" smtClean="0">
                <a:solidFill>
                  <a:schemeClr val="accent1"/>
                </a:solidFill>
              </a:rPr>
              <a:t>Постановление. № 502-239</a:t>
            </a:r>
          </a:p>
          <a:p>
            <a:r>
              <a:rPr lang="ru-RU" b="1" dirty="0" smtClean="0"/>
              <a:t>Об </a:t>
            </a:r>
            <a:r>
              <a:rPr lang="ru-RU" b="1" dirty="0"/>
              <a:t>утверждении Правил установки летних площадок в городе </a:t>
            </a:r>
            <a:r>
              <a:rPr lang="ru-RU" b="1" dirty="0" smtClean="0"/>
              <a:t>Астане  </a:t>
            </a:r>
            <a:r>
              <a:rPr lang="ru-RU" i="1" dirty="0" smtClean="0">
                <a:solidFill>
                  <a:srgbClr val="FF0000"/>
                </a:solidFill>
              </a:rPr>
              <a:t>И  ДРУГИЕ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69" y="575615"/>
            <a:ext cx="3913971" cy="12132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83" y="4069885"/>
            <a:ext cx="725487" cy="536494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460634" y="2959406"/>
            <a:ext cx="696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4" y="5270540"/>
            <a:ext cx="725487" cy="5364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3575" y="57561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Miama Nueva" panose="02000603000000000000" pitchFamily="2" charset="-52"/>
              </a:rPr>
              <a:t>Новый номер  (№ </a:t>
            </a:r>
            <a:r>
              <a:rPr lang="ru-RU" sz="2800" b="1" dirty="0">
                <a:solidFill>
                  <a:srgbClr val="C00000"/>
                </a:solidFill>
                <a:latin typeface="Miama Nueva" panose="02000603000000000000" pitchFamily="2" charset="-52"/>
              </a:rPr>
              <a:t>3/2024</a:t>
            </a:r>
            <a:r>
              <a:rPr lang="ru-RU" sz="2800" b="1" dirty="0">
                <a:solidFill>
                  <a:srgbClr val="FF0000"/>
                </a:solidFill>
                <a:latin typeface="Miama Nueva" panose="02000603000000000000" pitchFamily="2" charset="-52"/>
              </a:rPr>
              <a:t>)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Miama Nueva" panose="02000603000000000000" pitchFamily="2" charset="-52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Miama Nueva" panose="02000603000000000000" pitchFamily="2" charset="-52"/>
              </a:rPr>
            </a:br>
            <a:r>
              <a:rPr lang="ru-RU" sz="2800" b="1" dirty="0">
                <a:solidFill>
                  <a:srgbClr val="000000"/>
                </a:solidFill>
                <a:latin typeface="Miama Nueva" panose="02000603000000000000" pitchFamily="2" charset="-52"/>
              </a:rPr>
              <a:t>информационного бюллетеня </a:t>
            </a:r>
            <a:r>
              <a:rPr lang="ru-RU" sz="2800" dirty="0">
                <a:solidFill>
                  <a:prstClr val="black"/>
                </a:solidFill>
                <a:latin typeface="Miama Nueva" panose="02000603000000000000" pitchFamily="2" charset="-52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Miama Nueva" panose="02000603000000000000" pitchFamily="2" charset="-52"/>
              </a:rPr>
            </a:br>
            <a:endParaRPr lang="ru-RU" sz="2800" dirty="0">
              <a:solidFill>
                <a:prstClr val="black"/>
              </a:solidFill>
              <a:latin typeface="Miama Nueva" panose="020006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562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842" y="354842"/>
            <a:ext cx="11491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01931" y="1805049"/>
            <a:ext cx="852648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srgbClr val="C00000"/>
              </a:solidFill>
            </a:endParaRPr>
          </a:p>
          <a:p>
            <a:r>
              <a:rPr lang="ru-RU" sz="2400" b="1" i="1" u="sng" dirty="0" smtClean="0">
                <a:solidFill>
                  <a:schemeClr val="accent1"/>
                </a:solidFill>
              </a:rPr>
              <a:t>Дайджест новостей</a:t>
            </a:r>
            <a:r>
              <a:rPr lang="ru-RU" sz="2400" i="1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Развитие зелёных технологий – залог благосостояния и экологической устойчивости завтрашнего дня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В Казахстане внедрена обновленная единая градостроительная экспертиза проектов всех </a:t>
            </a:r>
            <a:r>
              <a:rPr lang="ru-RU" dirty="0" smtClean="0"/>
              <a:t>уровней.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Новые </a:t>
            </a:r>
            <a:r>
              <a:rPr lang="ru-RU" dirty="0"/>
              <a:t>ПДП Алматы повысят продуваемость города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014" y="671567"/>
            <a:ext cx="3913971" cy="1213209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213204" y="2961924"/>
            <a:ext cx="6426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333" y="3731117"/>
            <a:ext cx="725487" cy="536494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1154881" y="4624803"/>
            <a:ext cx="696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03" y="2922255"/>
            <a:ext cx="683776" cy="5243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03" y="3716317"/>
            <a:ext cx="719390" cy="5243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27" y="4624803"/>
            <a:ext cx="719390" cy="5243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8774" y="457200"/>
            <a:ext cx="75152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Miama Nueva" panose="02000603000000000000" pitchFamily="2" charset="-52"/>
              </a:rPr>
              <a:t>Новый номер  (№ </a:t>
            </a:r>
            <a:r>
              <a:rPr lang="ru-RU" sz="2800" b="1" dirty="0">
                <a:solidFill>
                  <a:srgbClr val="C00000"/>
                </a:solidFill>
                <a:latin typeface="Miama Nueva" panose="02000603000000000000" pitchFamily="2" charset="-52"/>
              </a:rPr>
              <a:t>3/2024</a:t>
            </a:r>
            <a:r>
              <a:rPr lang="ru-RU" sz="2800" b="1" dirty="0">
                <a:solidFill>
                  <a:srgbClr val="FF0000"/>
                </a:solidFill>
                <a:latin typeface="Miama Nueva" panose="02000603000000000000" pitchFamily="2" charset="-52"/>
              </a:rPr>
              <a:t>)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Miama Nueva" panose="02000603000000000000" pitchFamily="2" charset="-52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Miama Nueva" panose="02000603000000000000" pitchFamily="2" charset="-52"/>
              </a:rPr>
            </a:br>
            <a:r>
              <a:rPr lang="ru-RU" sz="2800" b="1" dirty="0">
                <a:solidFill>
                  <a:srgbClr val="000000"/>
                </a:solidFill>
                <a:latin typeface="Miama Nueva" panose="02000603000000000000" pitchFamily="2" charset="-52"/>
              </a:rPr>
              <a:t>информационного бюллетеня </a:t>
            </a:r>
            <a:r>
              <a:rPr lang="ru-RU" sz="2800" dirty="0">
                <a:solidFill>
                  <a:prstClr val="black"/>
                </a:solidFill>
                <a:latin typeface="Miama Nueva" panose="02000603000000000000" pitchFamily="2" charset="-52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Miama Nueva" panose="02000603000000000000" pitchFamily="2" charset="-52"/>
              </a:rPr>
            </a:br>
            <a:endParaRPr lang="ru-RU" sz="2800" dirty="0">
              <a:solidFill>
                <a:prstClr val="black"/>
              </a:solidFill>
              <a:latin typeface="Miama Nueva" panose="020006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5180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8737" y="2967335"/>
            <a:ext cx="106013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Канат </a:t>
            </a:r>
            <a:r>
              <a:rPr lang="ru-RU" dirty="0" err="1"/>
              <a:t>шарлапаев</a:t>
            </a:r>
            <a:r>
              <a:rPr lang="ru-RU" dirty="0"/>
              <a:t> дал конкретные поручения по решению вопросов строительной и промышленной отрасли, озвученных Президентом в ходе расширенного заседания Правительства </a:t>
            </a:r>
            <a:r>
              <a:rPr lang="ru-RU" dirty="0" smtClean="0"/>
              <a:t>РК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В Казахстане создана первая ассоциация для декарбонизации жилищно-инфраструктурного комплекса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АО «</a:t>
            </a:r>
            <a:r>
              <a:rPr lang="ru-RU" dirty="0" err="1"/>
              <a:t>Жасыл</a:t>
            </a:r>
            <a:r>
              <a:rPr lang="ru-RU" dirty="0"/>
              <a:t> даму» направит 200 млрд. тенге на улучшение состояния окружающей среды, в 2024-2026 гг.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427" y="673188"/>
            <a:ext cx="3913971" cy="1213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74" y="2941770"/>
            <a:ext cx="719390" cy="5243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58" y="3935808"/>
            <a:ext cx="750205" cy="5243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58" y="4749166"/>
            <a:ext cx="777679" cy="56678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291575" y="2961605"/>
            <a:ext cx="5942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91575" y="3917777"/>
            <a:ext cx="5942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91575" y="4763270"/>
            <a:ext cx="607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868" y="2050221"/>
            <a:ext cx="3633531" cy="6401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4175" y="500063"/>
            <a:ext cx="73998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Miama Nueva" panose="02000603000000000000" pitchFamily="2" charset="-52"/>
              </a:rPr>
              <a:t>Новый номер  (№ </a:t>
            </a:r>
            <a:r>
              <a:rPr lang="ru-RU" sz="2800" b="1" dirty="0">
                <a:solidFill>
                  <a:srgbClr val="C00000"/>
                </a:solidFill>
                <a:latin typeface="Miama Nueva" panose="02000603000000000000" pitchFamily="2" charset="-52"/>
              </a:rPr>
              <a:t>3/2024</a:t>
            </a:r>
            <a:r>
              <a:rPr lang="ru-RU" sz="2800" b="1" dirty="0">
                <a:solidFill>
                  <a:srgbClr val="FF0000"/>
                </a:solidFill>
                <a:latin typeface="Miama Nueva" panose="02000603000000000000" pitchFamily="2" charset="-52"/>
              </a:rPr>
              <a:t>)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Miama Nueva" panose="02000603000000000000" pitchFamily="2" charset="-52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Miama Nueva" panose="02000603000000000000" pitchFamily="2" charset="-52"/>
              </a:rPr>
            </a:br>
            <a:r>
              <a:rPr lang="ru-RU" sz="2800" b="1" dirty="0">
                <a:solidFill>
                  <a:srgbClr val="000000"/>
                </a:solidFill>
                <a:latin typeface="Miama Nueva" panose="02000603000000000000" pitchFamily="2" charset="-52"/>
              </a:rPr>
              <a:t>информационного бюллетеня </a:t>
            </a:r>
            <a:r>
              <a:rPr lang="ru-RU" sz="2800" dirty="0">
                <a:solidFill>
                  <a:prstClr val="black"/>
                </a:solidFill>
                <a:latin typeface="Miama Nueva" panose="02000603000000000000" pitchFamily="2" charset="-52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Miama Nueva" panose="02000603000000000000" pitchFamily="2" charset="-52"/>
              </a:rPr>
            </a:br>
            <a:endParaRPr lang="ru-RU" sz="2800" dirty="0">
              <a:solidFill>
                <a:prstClr val="black"/>
              </a:solidFill>
              <a:latin typeface="Miama Nueva" panose="020006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958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3237" y="2200275"/>
            <a:ext cx="6486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 всем интересующим Вас вопросам можете обращаться: г. </a:t>
            </a:r>
            <a:r>
              <a:rPr lang="ru-RU" sz="2800" b="1" dirty="0" err="1"/>
              <a:t>Актобе</a:t>
            </a:r>
            <a:r>
              <a:rPr lang="ru-RU" sz="2800" b="1" dirty="0"/>
              <a:t>, ул. </a:t>
            </a:r>
            <a:r>
              <a:rPr lang="ru-RU" sz="2800" b="1" dirty="0" err="1"/>
              <a:t>Есет</a:t>
            </a:r>
            <a:r>
              <a:rPr lang="ru-RU" sz="2800" b="1" dirty="0"/>
              <a:t> </a:t>
            </a:r>
            <a:r>
              <a:rPr lang="ru-RU" sz="2800" b="1" dirty="0" smtClean="0"/>
              <a:t> </a:t>
            </a:r>
            <a:r>
              <a:rPr lang="ru-RU" sz="2800" b="1" dirty="0"/>
              <a:t>батыра 158 «А»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20146" y="4132615"/>
            <a:ext cx="6198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Тел.: 8-7132-563457, 542163</a:t>
            </a:r>
          </a:p>
          <a:p>
            <a:r>
              <a:rPr lang="en-US" sz="2400" b="1" dirty="0"/>
              <a:t>E-mail: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516" y="291044"/>
            <a:ext cx="944962" cy="1359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068" y="291044"/>
            <a:ext cx="6986622" cy="1005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32" y="4371975"/>
            <a:ext cx="3176629" cy="728663"/>
          </a:xfrm>
          <a:prstGeom prst="rect">
            <a:avLst/>
          </a:prstGeom>
        </p:spPr>
      </p:pic>
      <p:pic>
        <p:nvPicPr>
          <p:cNvPr id="8" name="Рисунок 7" descr="https://w7.pngwing.com/pngs/862/289/png-transparent-dell-laptop-computer-monitors-book-computer-monitor-angle-text-rectangl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16" y="3729038"/>
            <a:ext cx="3294230" cy="221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12883">
            <a:off x="1487034" y="2255829"/>
            <a:ext cx="1070143" cy="514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656555">
            <a:off x="9810441" y="2250853"/>
            <a:ext cx="958218" cy="5243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52559">
            <a:off x="830996" y="5252332"/>
            <a:ext cx="1194920" cy="926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81484">
            <a:off x="10135253" y="5289531"/>
            <a:ext cx="1117351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024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530</TotalTime>
  <Words>341</Words>
  <Application>Microsoft Office PowerPoint</Application>
  <PresentationFormat>Широкоэкранный</PresentationFormat>
  <Paragraphs>71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Century Gothic</vt:lpstr>
      <vt:lpstr>Miama Nueva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комплек</dc:creator>
  <cp:lastModifiedBy>комплек</cp:lastModifiedBy>
  <cp:revision>50</cp:revision>
  <dcterms:created xsi:type="dcterms:W3CDTF">2023-08-25T11:18:27Z</dcterms:created>
  <dcterms:modified xsi:type="dcterms:W3CDTF">2024-03-12T04:39:03Z</dcterms:modified>
</cp:coreProperties>
</file>